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46"/>
  </p:notesMasterIdLst>
  <p:sldIdLst>
    <p:sldId id="294" r:id="rId3"/>
    <p:sldId id="295" r:id="rId4"/>
    <p:sldId id="257" r:id="rId5"/>
    <p:sldId id="258" r:id="rId6"/>
    <p:sldId id="260" r:id="rId7"/>
    <p:sldId id="261" r:id="rId8"/>
    <p:sldId id="297" r:id="rId9"/>
    <p:sldId id="262" r:id="rId10"/>
    <p:sldId id="263" r:id="rId11"/>
    <p:sldId id="298" r:id="rId12"/>
    <p:sldId id="264" r:id="rId13"/>
    <p:sldId id="265" r:id="rId14"/>
    <p:sldId id="266" r:id="rId15"/>
    <p:sldId id="267" r:id="rId16"/>
    <p:sldId id="268" r:id="rId17"/>
    <p:sldId id="299" r:id="rId18"/>
    <p:sldId id="300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6" r:id="rId45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EE9512"/>
    <a:srgbClr val="FFD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7" autoAdjust="0"/>
    <p:restoredTop sz="86427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07279A5-4353-4EE4-853C-7686294A859B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9397F9D-69F9-42BC-8806-EE57C789DD2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8824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A330F3-F186-4A81-98FD-0464BE61727E}" type="slidenum">
              <a:rPr lang="en-US" altLang="zh-CN"/>
              <a:pPr/>
              <a:t>5</a:t>
            </a:fld>
            <a:endParaRPr lang="en-US" altLang="zh-CN" dirty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6E5CC4-8A2D-4B9A-A8BB-C1FAB0F270F3}" type="slidenum">
              <a:rPr lang="en-US" altLang="zh-CN"/>
              <a:pPr/>
              <a:t>19</a:t>
            </a:fld>
            <a:endParaRPr lang="en-US" altLang="zh-CN" dirty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851A3E-FCB5-48C2-BF43-D280D39491F0}" type="slidenum">
              <a:rPr lang="en-US" altLang="zh-CN"/>
              <a:pPr/>
              <a:t>20</a:t>
            </a:fld>
            <a:endParaRPr lang="en-US" altLang="zh-CN" dirty="0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50C87-5F43-4AD0-B9FF-843503A6CDAE}" type="slidenum">
              <a:rPr lang="en-US" altLang="zh-CN"/>
              <a:pPr/>
              <a:t>21</a:t>
            </a:fld>
            <a:endParaRPr lang="en-US" altLang="zh-CN" dirty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DD1C53-D285-438F-9F06-DCB23690731E}" type="slidenum">
              <a:rPr lang="en-US" altLang="zh-CN"/>
              <a:pPr/>
              <a:t>22</a:t>
            </a:fld>
            <a:endParaRPr lang="en-US" altLang="zh-CN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607A7-538F-4222-A9D4-F3B3980CC31D}" type="slidenum">
              <a:rPr lang="en-US" altLang="zh-CN"/>
              <a:pPr/>
              <a:t>23</a:t>
            </a:fld>
            <a:endParaRPr lang="en-US" altLang="zh-CN" dirty="0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F86959-D48F-4BB4-AD95-A73B922E7A6C}" type="slidenum">
              <a:rPr lang="en-US" altLang="zh-CN"/>
              <a:pPr/>
              <a:t>24</a:t>
            </a:fld>
            <a:endParaRPr lang="en-US" altLang="zh-CN" dirty="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B5EEEA-55B2-4C19-9347-AFE12A34E8A3}" type="slidenum">
              <a:rPr lang="en-US" altLang="zh-CN"/>
              <a:pPr/>
              <a:t>6</a:t>
            </a:fld>
            <a:endParaRPr lang="en-US" altLang="zh-CN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D4F56-922A-4853-9428-31F66C256623}" type="slidenum">
              <a:rPr lang="en-US" altLang="zh-CN"/>
              <a:pPr/>
              <a:t>9</a:t>
            </a:fld>
            <a:endParaRPr lang="en-US" altLang="zh-CN" dirty="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27B43-A033-40E4-AB7A-5DA2022AE781}" type="slidenum">
              <a:rPr lang="en-US" altLang="zh-CN"/>
              <a:pPr/>
              <a:t>11</a:t>
            </a:fld>
            <a:endParaRPr lang="en-US" altLang="zh-CN" dirty="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3C1D62-6121-40AD-9350-BE9CDD8176BB}" type="slidenum">
              <a:rPr lang="en-US" altLang="zh-CN"/>
              <a:pPr/>
              <a:t>12</a:t>
            </a:fld>
            <a:endParaRPr lang="en-US" altLang="zh-CN" dirty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5FE65-4DF8-421E-A47F-74F3CE4556C1}" type="slidenum">
              <a:rPr lang="en-US" altLang="zh-CN"/>
              <a:pPr/>
              <a:t>13</a:t>
            </a:fld>
            <a:endParaRPr lang="en-US" altLang="zh-CN" dirty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C9E7E4-FD65-42A5-8B63-67E4C6906B09}" type="slidenum">
              <a:rPr lang="en-US" altLang="zh-CN"/>
              <a:pPr/>
              <a:t>14</a:t>
            </a:fld>
            <a:endParaRPr lang="en-US" altLang="zh-CN" dirty="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47C5FA-4D13-4B00-A54E-A821C496BE32}" type="slidenum">
              <a:rPr lang="en-US" altLang="zh-CN"/>
              <a:pPr/>
              <a:t>15</a:t>
            </a:fld>
            <a:endParaRPr lang="en-US" altLang="zh-CN" dirty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FC3E36-2B2E-41F8-8C4B-63E5FB0C8233}" type="slidenum">
              <a:rPr lang="en-US" altLang="zh-CN"/>
              <a:pPr/>
              <a:t>18</a:t>
            </a:fld>
            <a:endParaRPr lang="en-US" altLang="zh-CN" dirty="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x-none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x-none" smtClean="0"/>
              <a:t>المستوى الثاني</a:t>
            </a:r>
          </a:p>
          <a:p>
            <a:pPr lvl="2" eaLnBrk="1" latinLnBrk="0" hangingPunct="1"/>
            <a:r>
              <a:rPr kumimoji="0" lang="x-none" smtClean="0"/>
              <a:t>المستوى الثالث</a:t>
            </a:r>
          </a:p>
          <a:p>
            <a:pPr lvl="3" eaLnBrk="1" latinLnBrk="0" hangingPunct="1"/>
            <a:r>
              <a:rPr kumimoji="0" lang="x-none" smtClean="0"/>
              <a:t>المستوى الرابع</a:t>
            </a:r>
          </a:p>
          <a:p>
            <a:pPr lvl="4" eaLnBrk="1" latinLnBrk="0" hangingPunct="1"/>
            <a:r>
              <a:rPr kumimoji="0" lang="x-none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D8972-4614-4E67-B09C-580113F3642F}" type="datetimeFigureOut">
              <a:rPr lang="x-none" smtClean="0"/>
              <a:pPr/>
              <a:t>13/10/2014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740E9-7834-4191-9E77-05FFCB1C95F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عنصر نائب للصورة 13" descr="4stick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062" b="8062"/>
          <a:stretch>
            <a:fillRect/>
          </a:stretch>
        </p:blipFill>
        <p:spPr>
          <a:xfrm rot="420000">
            <a:off x="3389499" y="2049754"/>
            <a:ext cx="4617720" cy="3931920"/>
          </a:xfrm>
        </p:spPr>
      </p:pic>
      <p:sp>
        <p:nvSpPr>
          <p:cNvPr id="5" name="Rectangle 4"/>
          <p:cNvSpPr/>
          <p:nvPr/>
        </p:nvSpPr>
        <p:spPr>
          <a:xfrm rot="435532">
            <a:off x="4622114" y="1048873"/>
            <a:ext cx="2982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Urinalysis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عنوان 3"/>
          <p:cNvSpPr>
            <a:spLocks noGrp="1"/>
          </p:cNvSpPr>
          <p:nvPr>
            <p:ph type="title"/>
          </p:nvPr>
        </p:nvSpPr>
        <p:spPr>
          <a:xfrm>
            <a:off x="609600" y="1772816"/>
            <a:ext cx="2212848" cy="307021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LAB 304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3600" dirty="0">
                <a:solidFill>
                  <a:srgbClr val="C00000"/>
                </a:solidFill>
              </a:rPr>
              <a:t>Lecture \ </a:t>
            </a:r>
            <a:r>
              <a:rPr lang="en-US" sz="3600" dirty="0" smtClean="0">
                <a:solidFill>
                  <a:srgbClr val="C00000"/>
                </a:solidFill>
              </a:rPr>
              <a:t>9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nejmicm061573_f1.jpeg (540×79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496553"/>
            <a:ext cx="5143500" cy="586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617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 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773238"/>
            <a:ext cx="8540750" cy="427037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zh-CN" sz="2800" b="1" dirty="0"/>
              <a:t>Clarity</a:t>
            </a:r>
            <a:r>
              <a:rPr lang="en-US" altLang="zh-CN" sz="2800" dirty="0"/>
              <a:t>: normally, clear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b="1" dirty="0"/>
              <a:t>   Abnormal </a:t>
            </a:r>
            <a:r>
              <a:rPr lang="en-US" altLang="zh-CN" sz="2800" b="1" dirty="0" smtClean="0"/>
              <a:t>appearance</a:t>
            </a:r>
            <a:r>
              <a:rPr lang="en-US" altLang="zh-CN" sz="2800" dirty="0" smtClean="0"/>
              <a:t>: 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altLang="zh-CN" sz="2800" dirty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334893"/>
              </p:ext>
            </p:extLst>
          </p:nvPr>
        </p:nvGraphicFramePr>
        <p:xfrm>
          <a:off x="357159" y="2928934"/>
          <a:ext cx="8501121" cy="33756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33707"/>
                <a:gridCol w="2833707"/>
                <a:gridCol w="2833707"/>
              </a:tblGrid>
              <a:tr h="571504"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POSSIBLE CAUSE</a:t>
                      </a:r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APPEARANCE</a:t>
                      </a:r>
                      <a:endParaRPr lang="x-none" sz="1600" dirty="0"/>
                    </a:p>
                  </a:txBody>
                  <a:tcPr anchor="ctr"/>
                </a:tc>
              </a:tr>
              <a:tr h="571504"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/>
                        <a:t>BACTERIAL URINARY INFECTION</a:t>
                      </a:r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CLOUDY</a:t>
                      </a:r>
                      <a:endParaRPr lang="x-none" sz="1600" dirty="0"/>
                    </a:p>
                  </a:txBody>
                  <a:tcPr anchor="ctr"/>
                </a:tc>
              </a:tr>
              <a:tr h="571504"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 smtClean="0"/>
                        <a:t>1-</a:t>
                      </a:r>
                      <a:r>
                        <a:rPr lang="en-US" sz="1600" baseline="0" dirty="0" smtClean="0"/>
                        <a:t> URINARY SCHISTOSOMIASIS</a:t>
                      </a:r>
                    </a:p>
                    <a:p>
                      <a:pPr algn="l" rtl="0"/>
                      <a:r>
                        <a:rPr lang="en-US" sz="1600" baseline="0" dirty="0" smtClean="0"/>
                        <a:t>2- BACTERIAL INFECTION</a:t>
                      </a:r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DUE</a:t>
                      </a:r>
                      <a:r>
                        <a:rPr lang="en-US" sz="1600" baseline="0" dirty="0" smtClean="0"/>
                        <a:t> TO RBC</a:t>
                      </a:r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RED &amp; CLOUDY</a:t>
                      </a:r>
                      <a:endParaRPr lang="x-none" sz="1600" dirty="0"/>
                    </a:p>
                  </a:txBody>
                  <a:tcPr anchor="ctr"/>
                </a:tc>
              </a:tr>
              <a:tr h="571504"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 smtClean="0"/>
                        <a:t>1- ACUTE VIRAL HEPATITIS</a:t>
                      </a:r>
                    </a:p>
                    <a:p>
                      <a:pPr algn="l" rtl="0"/>
                      <a:r>
                        <a:rPr lang="en-US" sz="1600" dirty="0" smtClean="0"/>
                        <a:t>2- OBSTRUCTIVE JAUNDICE</a:t>
                      </a:r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/>
                        <a:t>DUE TO BILIRUBIN</a:t>
                      </a:r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YELLOW-BROWN</a:t>
                      </a:r>
                      <a:r>
                        <a:rPr lang="en-US" sz="1600" baseline="0" dirty="0" smtClean="0"/>
                        <a:t> OR</a:t>
                      </a:r>
                    </a:p>
                    <a:p>
                      <a:pPr algn="ctr" rtl="1"/>
                      <a:r>
                        <a:rPr lang="en-US" sz="1600" baseline="0" dirty="0" smtClean="0"/>
                        <a:t>GREEN-BROWN</a:t>
                      </a:r>
                      <a:endParaRPr lang="x-none" sz="1600" dirty="0"/>
                    </a:p>
                  </a:txBody>
                  <a:tcPr anchor="ctr"/>
                </a:tc>
              </a:tr>
              <a:tr h="571504"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/>
                        <a:t>1- HAEMOLYSIS</a:t>
                      </a:r>
                    </a:p>
                    <a:p>
                      <a:pPr algn="l" rtl="1"/>
                      <a:r>
                        <a:rPr lang="en-US" sz="1600" dirty="0" smtClean="0"/>
                        <a:t>2- HEPATOCELLULAR</a:t>
                      </a:r>
                      <a:r>
                        <a:rPr lang="en-US" sz="1600" baseline="0" dirty="0" smtClean="0"/>
                        <a:t> JAUNDICE</a:t>
                      </a:r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DUE TO UROBILIN</a:t>
                      </a:r>
                      <a:endParaRPr lang="x-non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YELLOW-ORANGE</a:t>
                      </a:r>
                      <a:endParaRPr lang="x-none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 volume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20" y="2214554"/>
            <a:ext cx="8540750" cy="4270375"/>
          </a:xfrm>
        </p:spPr>
        <p:txBody>
          <a:bodyPr/>
          <a:lstStyle/>
          <a:p>
            <a:pPr algn="l" rtl="0"/>
            <a:r>
              <a:rPr lang="en-US" altLang="zh-CN" dirty="0"/>
              <a:t>The average adult : 1000ml to 2000ml/24h</a:t>
            </a:r>
          </a:p>
          <a:p>
            <a:pPr algn="l" rtl="0"/>
            <a:r>
              <a:rPr lang="en-US" altLang="zh-CN" b="1" dirty="0" smtClean="0"/>
              <a:t>Increased</a:t>
            </a:r>
            <a:endParaRPr lang="en-US" altLang="zh-CN" dirty="0" smtClean="0"/>
          </a:p>
          <a:p>
            <a:pPr algn="l" rtl="0">
              <a:buFont typeface="Wingdings" pitchFamily="2" charset="2"/>
              <a:buNone/>
            </a:pPr>
            <a:r>
              <a:rPr lang="en-US" altLang="zh-CN" dirty="0"/>
              <a:t>     </a:t>
            </a:r>
            <a:r>
              <a:rPr lang="en-US" altLang="zh-CN" b="1" dirty="0" smtClean="0"/>
              <a:t>POLYURIA</a:t>
            </a:r>
            <a:r>
              <a:rPr lang="en-US" altLang="zh-CN" dirty="0" smtClean="0"/>
              <a:t>---</a:t>
            </a:r>
            <a:r>
              <a:rPr lang="en-US" altLang="zh-CN" dirty="0"/>
              <a:t>more than </a:t>
            </a:r>
            <a:r>
              <a:rPr lang="en-US" altLang="zh-CN" dirty="0" smtClean="0"/>
              <a:t>2500ml </a:t>
            </a:r>
            <a:r>
              <a:rPr lang="en-US" altLang="zh-CN" dirty="0"/>
              <a:t>of urine in </a:t>
            </a:r>
            <a:r>
              <a:rPr lang="en-US" altLang="zh-CN" dirty="0" smtClean="0"/>
              <a:t>24 hours</a:t>
            </a:r>
            <a:endParaRPr lang="en-US" altLang="zh-CN" dirty="0"/>
          </a:p>
          <a:p>
            <a:pPr algn="l" rtl="0">
              <a:buFont typeface="Wingdings" pitchFamily="2" charset="2"/>
              <a:buNone/>
            </a:pPr>
            <a:r>
              <a:rPr lang="en-US" altLang="zh-CN" dirty="0"/>
              <a:t>      1. physiological states: </a:t>
            </a:r>
            <a:r>
              <a:rPr lang="en-US" altLang="zh-CN" dirty="0" smtClean="0"/>
              <a:t> water </a:t>
            </a:r>
            <a:r>
              <a:rPr lang="en-US" altLang="zh-CN" dirty="0"/>
              <a:t>intake, </a:t>
            </a:r>
            <a:r>
              <a:rPr lang="en-US" altLang="zh-CN" dirty="0" smtClean="0"/>
              <a:t>some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dirty="0" smtClean="0"/>
              <a:t>                             drugs ( diuretics ), intravenous solutions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dirty="0" smtClean="0"/>
              <a:t>      </a:t>
            </a:r>
            <a:r>
              <a:rPr lang="en-US" altLang="zh-CN" dirty="0"/>
              <a:t>2. pathologic states: diabetes mellitus, </a:t>
            </a:r>
            <a:endParaRPr lang="en-US" altLang="zh-CN" dirty="0" smtClean="0"/>
          </a:p>
          <a:p>
            <a:pPr algn="l" rtl="0">
              <a:buFont typeface="Wingdings" pitchFamily="2" charset="2"/>
              <a:buNone/>
            </a:pPr>
            <a:r>
              <a:rPr lang="en-US" altLang="zh-CN" dirty="0" smtClean="0"/>
              <a:t>                                         diabetes insipidus</a:t>
            </a:r>
            <a:endParaRPr lang="en-US" altLang="zh-CN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067944" y="3645024"/>
            <a:ext cx="0" cy="36004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 volume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57158" y="1928802"/>
            <a:ext cx="8540750" cy="427037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zh-CN" sz="2800" b="1" dirty="0" smtClean="0"/>
              <a:t>Decreased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</a:t>
            </a:r>
            <a:r>
              <a:rPr lang="en-US" altLang="zh-CN" sz="2800" b="1" dirty="0" smtClean="0"/>
              <a:t>OLIGURIA : </a:t>
            </a:r>
            <a:r>
              <a:rPr lang="en-US" altLang="zh-CN" sz="2800" dirty="0" smtClean="0"/>
              <a:t>less </a:t>
            </a:r>
            <a:r>
              <a:rPr lang="en-US" altLang="zh-CN" sz="2800" dirty="0"/>
              <a:t>than 400ml of urine in 24 hours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</a:t>
            </a:r>
            <a:r>
              <a:rPr lang="en-US" altLang="zh-CN" sz="2800" b="1" dirty="0" smtClean="0"/>
              <a:t> ANURIA </a:t>
            </a:r>
            <a:r>
              <a:rPr lang="en-US" altLang="zh-CN" sz="2800" dirty="0" smtClean="0"/>
              <a:t>: less </a:t>
            </a:r>
            <a:r>
              <a:rPr lang="en-US" altLang="zh-CN" sz="2800" dirty="0"/>
              <a:t>than 100ml of urine in 24 hours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1. </a:t>
            </a:r>
            <a:r>
              <a:rPr lang="en-US" altLang="zh-CN" sz="2800" dirty="0" smtClean="0"/>
              <a:t>pre-renal</a:t>
            </a:r>
            <a:r>
              <a:rPr lang="en-US" altLang="zh-CN" sz="2800" dirty="0"/>
              <a:t>: hemorrhage, dehydration, 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                                 congestive heart failure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2. </a:t>
            </a:r>
            <a:r>
              <a:rPr lang="en-US" altLang="zh-CN" sz="2800" dirty="0" smtClean="0"/>
              <a:t>post-renal</a:t>
            </a:r>
            <a:r>
              <a:rPr lang="en-US" altLang="zh-CN" sz="2800" dirty="0"/>
              <a:t>: obstruction of the urinary tract 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                           (may be stones, carcinoma</a:t>
            </a:r>
            <a:r>
              <a:rPr lang="en-US" altLang="zh-CN" sz="2800" dirty="0" smtClean="0"/>
              <a:t>)</a:t>
            </a:r>
            <a:endParaRPr lang="en-US" altLang="zh-CN" sz="2800" dirty="0"/>
          </a:p>
          <a:p>
            <a:pPr>
              <a:lnSpc>
                <a:spcPct val="90000"/>
              </a:lnSpc>
            </a:pPr>
            <a:endParaRPr lang="en-US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 gravity (SG)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zh-CN" sz="2800" dirty="0"/>
              <a:t>Reflect the density of the urine </a:t>
            </a:r>
          </a:p>
          <a:p>
            <a:pPr algn="l" rtl="0"/>
            <a:r>
              <a:rPr lang="en-US" altLang="zh-CN" sz="2800" dirty="0"/>
              <a:t>Range of 1.001 to 1.040</a:t>
            </a:r>
          </a:p>
          <a:p>
            <a:pPr algn="l" rtl="0"/>
            <a:r>
              <a:rPr lang="en-US" altLang="zh-CN" sz="2800" dirty="0"/>
              <a:t> </a:t>
            </a:r>
            <a:r>
              <a:rPr lang="en-US" altLang="zh-CN" sz="2800" b="1" dirty="0" smtClean="0"/>
              <a:t>Increased</a:t>
            </a:r>
            <a:r>
              <a:rPr lang="en-US" altLang="zh-CN" sz="2800" dirty="0" smtClean="0"/>
              <a:t>: </a:t>
            </a:r>
            <a:r>
              <a:rPr lang="en-US" altLang="zh-CN" sz="2400" dirty="0" smtClean="0"/>
              <a:t>Dehydration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, Fever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, Vomiting , Diarrhea ,  Diabetes Mellitus </a:t>
            </a:r>
            <a:endParaRPr lang="en-US" altLang="zh-CN" sz="2400" dirty="0"/>
          </a:p>
          <a:p>
            <a:pPr algn="l" rtl="0">
              <a:buFont typeface="Wingdings" pitchFamily="2" charset="2"/>
              <a:buNone/>
            </a:pPr>
            <a:r>
              <a:rPr lang="en-US" altLang="zh-CN" sz="2800" dirty="0"/>
              <a:t>     </a:t>
            </a:r>
            <a:r>
              <a:rPr lang="en-US" altLang="zh-CN" sz="2800" dirty="0" smtClean="0"/>
              <a:t>                  </a:t>
            </a:r>
            <a:r>
              <a:rPr lang="en-US" altLang="zh-CN" sz="2800" dirty="0"/>
              <a:t>(urine volume↓ and SG↑)</a:t>
            </a:r>
          </a:p>
          <a:p>
            <a:pPr marL="0" indent="0" algn="l" rtl="0">
              <a:buNone/>
            </a:pPr>
            <a:r>
              <a:rPr lang="en-US" altLang="zh-CN" sz="2800" dirty="0"/>
              <a:t> </a:t>
            </a:r>
            <a:endParaRPr lang="en-US" altLang="zh-CN" sz="2800" dirty="0" smtClean="0"/>
          </a:p>
          <a:p>
            <a:pPr algn="l" rtl="0"/>
            <a:r>
              <a:rPr lang="en-US" altLang="zh-CN" sz="2800" b="1" dirty="0" smtClean="0"/>
              <a:t>Decreased</a:t>
            </a:r>
            <a:r>
              <a:rPr lang="en-US" altLang="zh-CN" sz="2800" dirty="0" smtClean="0"/>
              <a:t>: </a:t>
            </a:r>
            <a:r>
              <a:rPr lang="en-US" altLang="zh-CN" sz="2800" dirty="0"/>
              <a:t>diabetes insipidus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sz="2800" dirty="0"/>
              <a:t>                       (urine volume↑ and SG ↓)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2-Chemical 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examination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zh-CN" sz="2800" dirty="0"/>
              <a:t>Urine PH</a:t>
            </a:r>
          </a:p>
          <a:p>
            <a:pPr algn="l" rtl="0"/>
            <a:r>
              <a:rPr lang="en-US" altLang="zh-CN" sz="2800" dirty="0"/>
              <a:t>Protein</a:t>
            </a:r>
          </a:p>
          <a:p>
            <a:pPr algn="l" rtl="0"/>
            <a:r>
              <a:rPr lang="en-US" altLang="zh-CN" sz="2800" dirty="0"/>
              <a:t>Glucose</a:t>
            </a:r>
          </a:p>
          <a:p>
            <a:pPr algn="l" rtl="0"/>
            <a:r>
              <a:rPr lang="en-US" altLang="zh-CN" sz="2800" dirty="0"/>
              <a:t>Ketones</a:t>
            </a:r>
          </a:p>
          <a:p>
            <a:pPr algn="l" rtl="0"/>
            <a:r>
              <a:rPr lang="en-US" altLang="zh-CN" sz="2800" dirty="0"/>
              <a:t>Occult blood</a:t>
            </a:r>
          </a:p>
          <a:p>
            <a:pPr algn="l" rtl="0"/>
            <a:r>
              <a:rPr lang="en-US" altLang="zh-CN" sz="2800" dirty="0"/>
              <a:t>Bilirubin </a:t>
            </a:r>
          </a:p>
          <a:p>
            <a:pPr algn="l" rtl="0"/>
            <a:r>
              <a:rPr lang="en-US" altLang="zh-CN" sz="2800" dirty="0"/>
              <a:t>Urobilinogen </a:t>
            </a:r>
          </a:p>
          <a:p>
            <a:pPr algn="l" rtl="0"/>
            <a:r>
              <a:rPr lang="en-US" altLang="zh-CN" sz="2800" dirty="0"/>
              <a:t>Nitrites </a:t>
            </a:r>
          </a:p>
          <a:p>
            <a:pPr>
              <a:buNone/>
            </a:pPr>
            <a:endParaRPr lang="en-US" altLang="zh-CN" sz="2800" dirty="0"/>
          </a:p>
        </p:txBody>
      </p:sp>
      <p:pic>
        <p:nvPicPr>
          <p:cNvPr id="4" name="صورة 3" descr="dipp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2012032"/>
            <a:ext cx="1571636" cy="2497088"/>
          </a:xfrm>
          <a:prstGeom prst="rect">
            <a:avLst/>
          </a:prstGeom>
        </p:spPr>
      </p:pic>
      <p:pic>
        <p:nvPicPr>
          <p:cNvPr id="4098" name="Picture 2" descr="UrineTestStrips.jpg (406×278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05025"/>
            <a:ext cx="386715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examiner.com/images/blog/EXID1943/images/p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8277"/>
            <a:ext cx="6048672" cy="638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895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learn.parallax.com/sites/default/files/content/Reference/Urinalysis/MultistixUrinalysisColorKe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848"/>
            <a:ext cx="8784976" cy="68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385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 PH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587625"/>
            <a:ext cx="8540750" cy="4270375"/>
          </a:xfrm>
        </p:spPr>
        <p:txBody>
          <a:bodyPr>
            <a:normAutofit fontScale="85000" lnSpcReduction="20000"/>
          </a:bodyPr>
          <a:lstStyle/>
          <a:p>
            <a:pPr algn="l" rtl="0">
              <a:lnSpc>
                <a:spcPct val="90000"/>
              </a:lnSpc>
            </a:pPr>
            <a:r>
              <a:rPr lang="en-US" altLang="zh-CN" sz="2800" b="1" dirty="0"/>
              <a:t>Normal PH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The average is about 6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Range from </a:t>
            </a:r>
            <a:r>
              <a:rPr lang="en-US" altLang="zh-CN" sz="2800" dirty="0" smtClean="0"/>
              <a:t>5~7 </a:t>
            </a:r>
            <a:r>
              <a:rPr lang="en-US" altLang="zh-CN" sz="2800" dirty="0"/>
              <a:t>(depends on diet)</a:t>
            </a:r>
          </a:p>
          <a:p>
            <a:pPr algn="l" rtl="0">
              <a:lnSpc>
                <a:spcPct val="90000"/>
              </a:lnSpc>
            </a:pPr>
            <a:r>
              <a:rPr lang="en-US" altLang="zh-CN" sz="2800" b="1" dirty="0"/>
              <a:t>Higher PH</a:t>
            </a:r>
            <a:r>
              <a:rPr lang="en-US" altLang="zh-CN" sz="2800" dirty="0"/>
              <a:t>---alkaline </a:t>
            </a:r>
            <a:r>
              <a:rPr lang="en-US" altLang="zh-CN" sz="2800" dirty="0" smtClean="0"/>
              <a:t>urine ( 7.8 – 8 .0 )</a:t>
            </a:r>
            <a:endParaRPr lang="en-US" altLang="zh-CN" sz="2800" dirty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1.drugs: sodium bicarbonate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</a:t>
            </a:r>
            <a:r>
              <a:rPr lang="en-US" altLang="zh-CN" sz="2800" dirty="0" smtClean="0"/>
              <a:t>2.vegetarian </a:t>
            </a:r>
            <a:endParaRPr lang="en-US" altLang="zh-CN" sz="2800" dirty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3.alkalosis (metabolic or respiratory</a:t>
            </a:r>
            <a:r>
              <a:rPr lang="en-US" altLang="zh-CN" sz="2800" dirty="0" smtClean="0"/>
              <a:t>)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 smtClean="0"/>
              <a:t>           4. </a:t>
            </a:r>
            <a:r>
              <a:rPr lang="en-US" altLang="zh-CN" sz="2800" dirty="0"/>
              <a:t>urinary tract </a:t>
            </a:r>
            <a:r>
              <a:rPr lang="en-US" altLang="zh-CN" sz="2800" dirty="0" smtClean="0"/>
              <a:t>infection</a:t>
            </a:r>
            <a:endParaRPr lang="en-US" altLang="zh-CN" sz="2800" dirty="0"/>
          </a:p>
          <a:p>
            <a:pPr algn="l" rtl="0">
              <a:lnSpc>
                <a:spcPct val="90000"/>
              </a:lnSpc>
            </a:pPr>
            <a:r>
              <a:rPr lang="en-US" altLang="zh-CN" sz="2800" b="1" dirty="0"/>
              <a:t>Lower PH</a:t>
            </a:r>
            <a:r>
              <a:rPr lang="en-US" altLang="zh-CN" sz="2800" dirty="0"/>
              <a:t>---acid </a:t>
            </a:r>
            <a:r>
              <a:rPr lang="en-US" altLang="zh-CN" sz="2800" dirty="0" smtClean="0"/>
              <a:t>urine ( 4.5 – 5.5 )</a:t>
            </a:r>
            <a:endParaRPr lang="en-US" altLang="zh-CN" sz="2800" dirty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</a:t>
            </a:r>
            <a:r>
              <a:rPr lang="en-US" altLang="zh-CN" sz="2800" dirty="0" smtClean="0"/>
              <a:t>1. drugs</a:t>
            </a:r>
            <a:r>
              <a:rPr lang="en-US" altLang="zh-CN" sz="2800" dirty="0"/>
              <a:t>: ammonium chloride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/>
              <a:t>           2. </a:t>
            </a:r>
            <a:r>
              <a:rPr lang="en-US" altLang="zh-CN" sz="2800" dirty="0" smtClean="0"/>
              <a:t>diabetes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dirty="0" smtClean="0"/>
              <a:t>           3. acidosis (metabolic or respiratory) </a:t>
            </a:r>
            <a:endParaRPr lang="en-US" altLang="zh-CN" sz="2800" dirty="0"/>
          </a:p>
        </p:txBody>
      </p:sp>
      <p:pic>
        <p:nvPicPr>
          <p:cNvPr id="4" name="صورة 3" descr="p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146" y="1857364"/>
            <a:ext cx="6389708" cy="49151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 in urine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587625"/>
            <a:ext cx="8540750" cy="4270375"/>
          </a:xfrm>
        </p:spPr>
        <p:txBody>
          <a:bodyPr/>
          <a:lstStyle/>
          <a:p>
            <a:pPr algn="l" rtl="0"/>
            <a:r>
              <a:rPr lang="en-US" altLang="zh-CN" b="1" dirty="0"/>
              <a:t>Reference value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dirty="0"/>
              <a:t>       Qualitative method: negative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dirty="0"/>
              <a:t>       Quantitative method: </a:t>
            </a:r>
            <a:r>
              <a:rPr lang="zh-CN" altLang="en-US" dirty="0"/>
              <a:t>＜ </a:t>
            </a:r>
            <a:r>
              <a:rPr lang="en-US" altLang="zh-CN" dirty="0" smtClean="0"/>
              <a:t>150mg of protein </a:t>
            </a:r>
            <a:r>
              <a:rPr lang="en-US" altLang="zh-CN" dirty="0"/>
              <a:t>in 24 hours</a:t>
            </a:r>
          </a:p>
          <a:p>
            <a:pPr algn="l" rtl="0"/>
            <a:r>
              <a:rPr lang="en-US" altLang="zh-CN" dirty="0"/>
              <a:t>Urine proteins come from plasma </a:t>
            </a:r>
            <a:r>
              <a:rPr lang="en-US" altLang="zh-CN" dirty="0" smtClean="0"/>
              <a:t>proteins  e.g. albumin</a:t>
            </a:r>
            <a:endParaRPr lang="en-US" altLang="zh-CN" dirty="0"/>
          </a:p>
          <a:p>
            <a:pPr algn="l" rtl="0">
              <a:buFont typeface="Wingdings" pitchFamily="2" charset="2"/>
              <a:buNone/>
            </a:pPr>
            <a:r>
              <a:rPr lang="en-US" altLang="zh-CN" dirty="0"/>
              <a:t>            and Tamm-Horsfall (T-H) glycoprotein </a:t>
            </a:r>
          </a:p>
        </p:txBody>
      </p:sp>
      <p:pic>
        <p:nvPicPr>
          <p:cNvPr id="4" name="صورة 3" descr="prote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285" y="1916832"/>
            <a:ext cx="6327430" cy="6777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Learning objectives</a:t>
            </a:r>
            <a:endParaRPr lang="x-none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recognize urinalysis procedures:</a:t>
            </a:r>
          </a:p>
          <a:p>
            <a:pPr lvl="1" algn="l" rtl="0"/>
            <a:r>
              <a:rPr lang="en-US" dirty="0" smtClean="0"/>
              <a:t>Physical</a:t>
            </a:r>
          </a:p>
          <a:p>
            <a:pPr lvl="1" algn="l" rtl="0"/>
            <a:r>
              <a:rPr lang="en-US" dirty="0" smtClean="0"/>
              <a:t>Chemical</a:t>
            </a:r>
          </a:p>
          <a:p>
            <a:pPr lvl="1" algn="l" rtl="0"/>
            <a:r>
              <a:rPr lang="en-US" dirty="0" smtClean="0"/>
              <a:t>Microscopic</a:t>
            </a:r>
          </a:p>
          <a:p>
            <a:pPr lvl="2" algn="l" rtl="0"/>
            <a:r>
              <a:rPr lang="en-US" dirty="0" smtClean="0"/>
              <a:t>List some of urine crystals</a:t>
            </a:r>
          </a:p>
          <a:p>
            <a:pPr lvl="2" algn="l" rtl="0"/>
            <a:r>
              <a:rPr lang="en-US" dirty="0" smtClean="0"/>
              <a:t>List some of urine casts.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 in urine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700808"/>
            <a:ext cx="8540750" cy="5013176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endParaRPr lang="en-US" altLang="zh-CN" dirty="0" smtClean="0"/>
          </a:p>
          <a:p>
            <a:pPr algn="l" rtl="0">
              <a:lnSpc>
                <a:spcPct val="90000"/>
              </a:lnSpc>
            </a:pPr>
            <a:r>
              <a:rPr lang="en-US" altLang="zh-CN" dirty="0"/>
              <a:t>The two most common risk factors for proteinuria are:</a:t>
            </a:r>
          </a:p>
          <a:p>
            <a:pPr marL="514350" indent="-514350" algn="l" rtl="0">
              <a:lnSpc>
                <a:spcPct val="90000"/>
              </a:lnSpc>
              <a:buFont typeface="+mj-lt"/>
              <a:buAutoNum type="arabicPeriod"/>
            </a:pPr>
            <a:r>
              <a:rPr lang="en-US" altLang="zh-CN" dirty="0" smtClean="0"/>
              <a:t>Diabetes</a:t>
            </a:r>
            <a:endParaRPr lang="en-US" altLang="zh-CN" dirty="0"/>
          </a:p>
          <a:p>
            <a:pPr marL="514350" indent="-514350" algn="l" rtl="0">
              <a:lnSpc>
                <a:spcPct val="90000"/>
              </a:lnSpc>
              <a:buFont typeface="+mj-lt"/>
              <a:buAutoNum type="arabicPeriod"/>
            </a:pPr>
            <a:r>
              <a:rPr lang="en-US" altLang="zh-CN" dirty="0" smtClean="0"/>
              <a:t>hypertension</a:t>
            </a:r>
            <a:endParaRPr lang="en-US" altLang="zh-CN" dirty="0"/>
          </a:p>
          <a:p>
            <a:pPr algn="l" rtl="0">
              <a:lnSpc>
                <a:spcPct val="90000"/>
              </a:lnSpc>
            </a:pPr>
            <a:endParaRPr lang="en-US" altLang="zh-CN" dirty="0" smtClean="0"/>
          </a:p>
          <a:p>
            <a:pPr algn="l" rtl="0">
              <a:lnSpc>
                <a:spcPct val="90000"/>
              </a:lnSpc>
            </a:pPr>
            <a:r>
              <a:rPr lang="en-US" altLang="zh-CN" dirty="0"/>
              <a:t>Proteinuria-</a:t>
            </a:r>
            <a:r>
              <a:rPr lang="en-US" altLang="zh-CN" dirty="0" smtClean="0"/>
              <a:t>---</a:t>
            </a:r>
            <a:r>
              <a:rPr lang="zh-CN" altLang="en-US" dirty="0" smtClean="0"/>
              <a:t>＞</a:t>
            </a:r>
            <a:r>
              <a:rPr lang="en-US" altLang="zh-CN" dirty="0" smtClean="0"/>
              <a:t> 150 mg /24 </a:t>
            </a:r>
            <a:r>
              <a:rPr lang="en-US" altLang="zh-CN" dirty="0"/>
              <a:t>hours or qualitative test </a:t>
            </a:r>
            <a:r>
              <a:rPr lang="en-US" altLang="zh-CN" dirty="0" smtClean="0"/>
              <a:t>is positive</a:t>
            </a:r>
          </a:p>
          <a:p>
            <a:pPr algn="l" rtl="0">
              <a:lnSpc>
                <a:spcPct val="90000"/>
              </a:lnSpc>
            </a:pPr>
            <a:endParaRPr lang="en-US" altLang="zh-CN" b="1" dirty="0" smtClean="0"/>
          </a:p>
          <a:p>
            <a:pPr algn="l" rtl="0">
              <a:lnSpc>
                <a:spcPct val="90000"/>
              </a:lnSpc>
            </a:pPr>
            <a:r>
              <a:rPr lang="en-US" altLang="zh-CN" b="1" dirty="0" smtClean="0"/>
              <a:t>Proteinuria </a:t>
            </a:r>
            <a:r>
              <a:rPr lang="en-US" altLang="zh-CN" b="1" dirty="0"/>
              <a:t>quantification</a:t>
            </a:r>
            <a:r>
              <a:rPr lang="en-US" altLang="zh-CN" dirty="0"/>
              <a:t> </a:t>
            </a:r>
            <a:r>
              <a:rPr lang="en-US" altLang="zh-CN" dirty="0" smtClean="0"/>
              <a:t>(amount </a:t>
            </a:r>
            <a:r>
              <a:rPr lang="en-US" altLang="zh-CN" dirty="0"/>
              <a:t>of protein )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/>
              <a:t>      heavy proteinuria----</a:t>
            </a:r>
            <a:r>
              <a:rPr lang="zh-CN" altLang="en-US" dirty="0"/>
              <a:t>＞</a:t>
            </a:r>
            <a:r>
              <a:rPr lang="en-US" altLang="zh-CN" dirty="0" smtClean="0"/>
              <a:t>4 g/24 </a:t>
            </a:r>
            <a:r>
              <a:rPr lang="en-US" altLang="zh-CN" dirty="0"/>
              <a:t>hours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/>
              <a:t>      moderate proteinuria----</a:t>
            </a:r>
            <a:r>
              <a:rPr lang="en-US" altLang="zh-CN" dirty="0" smtClean="0"/>
              <a:t>1 - 4 g/24 </a:t>
            </a:r>
            <a:r>
              <a:rPr lang="en-US" altLang="zh-CN" dirty="0"/>
              <a:t>hours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/>
              <a:t>      minimal proteinuria----</a:t>
            </a:r>
            <a:r>
              <a:rPr lang="zh-CN" altLang="en-US" dirty="0"/>
              <a:t>＜</a:t>
            </a:r>
            <a:r>
              <a:rPr lang="en-US" altLang="zh-CN" dirty="0" smtClean="0"/>
              <a:t>1 g/24 </a:t>
            </a:r>
            <a:r>
              <a:rPr lang="en-US" altLang="zh-CN" dirty="0"/>
              <a:t>hours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 in urine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833566"/>
              </p:ext>
            </p:extLst>
          </p:nvPr>
        </p:nvGraphicFramePr>
        <p:xfrm>
          <a:off x="47189" y="2440197"/>
          <a:ext cx="9049623" cy="283464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373505"/>
                <a:gridCol w="3838059"/>
                <a:gridCol w="3838059"/>
              </a:tblGrid>
              <a:tr h="0">
                <a:tc>
                  <a:txBody>
                    <a:bodyPr/>
                    <a:lstStyle/>
                    <a:p>
                      <a:pPr algn="ctr" fontAlgn="auto"/>
                      <a:r>
                        <a:rPr lang="en-US" b="1" cap="all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TYPE</a:t>
                      </a:r>
                      <a:endParaRPr lang="en-US" b="1" i="0" cap="all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1905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US" b="1" cap="all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PATHOPHYSIOLOGIC FEATURES</a:t>
                      </a:r>
                      <a:endParaRPr lang="en-US" b="1" i="0" cap="all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1905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US" b="1" cap="all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CAUSE</a:t>
                      </a:r>
                      <a:endParaRPr lang="en-US" b="1" i="0" cap="all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19050" anchor="ctr">
                    <a:solidFill>
                      <a:schemeClr val="bg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Glomerular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 smtClean="0">
                          <a:effectLst/>
                        </a:rPr>
                        <a:t> glomerular </a:t>
                      </a:r>
                      <a:r>
                        <a:rPr lang="en-US" dirty="0">
                          <a:effectLst/>
                        </a:rPr>
                        <a:t>capillary permeability to protein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</a:rPr>
                        <a:t>Primary or secondary </a:t>
                      </a:r>
                      <a:r>
                        <a:rPr lang="en-US" dirty="0" smtClean="0">
                          <a:effectLst/>
                        </a:rPr>
                        <a:t> glomerulopathy e.g. </a:t>
                      </a: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IgA nephropathy, lupus nephritis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Tubular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 smtClean="0">
                          <a:effectLst/>
                        </a:rPr>
                        <a:t> tubular </a:t>
                      </a:r>
                      <a:r>
                        <a:rPr lang="en-US" dirty="0">
                          <a:effectLst/>
                        </a:rPr>
                        <a:t>reabsorption of proteins in glomerular filtrate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 smtClean="0">
                          <a:effectLst/>
                        </a:rPr>
                        <a:t>Tubular </a:t>
                      </a:r>
                      <a:r>
                        <a:rPr lang="en-US" dirty="0">
                          <a:effectLst/>
                        </a:rPr>
                        <a:t>or interstitial </a:t>
                      </a:r>
                      <a:r>
                        <a:rPr lang="en-US" dirty="0" smtClean="0">
                          <a:effectLst/>
                        </a:rPr>
                        <a:t>disease </a:t>
                      </a: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due to:</a:t>
                      </a:r>
                    </a:p>
                    <a:p>
                      <a:pPr algn="l" rtl="0" fontAlgn="t"/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Uric acid nephropathy</a:t>
                      </a:r>
                    </a:p>
                    <a:p>
                      <a:pPr algn="l" rtl="0" fontAlgn="t"/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Heavy metals, NSAIDs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Overflow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 smtClean="0">
                          <a:effectLst/>
                        </a:rPr>
                        <a:t> production </a:t>
                      </a:r>
                      <a:r>
                        <a:rPr lang="en-US" dirty="0">
                          <a:effectLst/>
                        </a:rPr>
                        <a:t>of low-molecular-weight proteins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Monoclonal gammopathy, leukemia</a:t>
                      </a:r>
                      <a:endParaRPr lang="en-US" b="0" i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94904" y="1955449"/>
            <a:ext cx="3423245" cy="9694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itchFamily="34" charset="0"/>
              </a:rPr>
              <a:t>Classification of Proteinuria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475656" y="292494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475656" y="378904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475656" y="465313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Glucose in urine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2468880"/>
            <a:ext cx="8229600" cy="4389120"/>
          </a:xfrm>
        </p:spPr>
        <p:txBody>
          <a:bodyPr>
            <a:normAutofit/>
          </a:bodyPr>
          <a:lstStyle/>
          <a:p>
            <a:pPr algn="l" rtl="0"/>
            <a:r>
              <a:rPr lang="en-US" altLang="zh-CN" sz="2800" b="1" dirty="0"/>
              <a:t>Reference value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sz="2800" dirty="0"/>
              <a:t>         Qualitative method: negative</a:t>
            </a:r>
          </a:p>
          <a:p>
            <a:pPr algn="l" rtl="0"/>
            <a:r>
              <a:rPr lang="en-US" altLang="zh-CN" sz="2800" b="1" dirty="0" smtClean="0"/>
              <a:t>Glycosuria</a:t>
            </a:r>
            <a:r>
              <a:rPr lang="en-US" altLang="zh-CN" sz="2800" dirty="0" smtClean="0"/>
              <a:t>-</a:t>
            </a:r>
            <a:r>
              <a:rPr lang="en-US" altLang="zh-CN" sz="2800" dirty="0"/>
              <a:t>-- qualitative test is positive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sz="2800" dirty="0"/>
              <a:t>       </a:t>
            </a:r>
            <a:r>
              <a:rPr lang="en-US" altLang="zh-CN" sz="2800" dirty="0" smtClean="0"/>
              <a:t>1. with hyperglycemia ( most common ): </a:t>
            </a:r>
            <a:r>
              <a:rPr lang="en-US" altLang="zh-CN" sz="2800" dirty="0"/>
              <a:t>diabetes </a:t>
            </a:r>
            <a:r>
              <a:rPr lang="en-US" altLang="zh-CN" sz="2800" dirty="0" smtClean="0"/>
              <a:t>mellitus, Cushing’s syndrome</a:t>
            </a:r>
            <a:endParaRPr lang="en-US" altLang="zh-CN" sz="2800" dirty="0"/>
          </a:p>
          <a:p>
            <a:pPr algn="l" rtl="0">
              <a:buFont typeface="Wingdings" pitchFamily="2" charset="2"/>
              <a:buNone/>
            </a:pPr>
            <a:r>
              <a:rPr lang="en-US" altLang="zh-CN" sz="2800" dirty="0"/>
              <a:t>       2. without hyperglycemia (Renal </a:t>
            </a:r>
            <a:r>
              <a:rPr lang="en-US" altLang="zh-CN" sz="2800" dirty="0" smtClean="0"/>
              <a:t>glycosuria ): </a:t>
            </a:r>
            <a:r>
              <a:rPr lang="en-US" altLang="zh-CN" sz="2800" dirty="0"/>
              <a:t>renal </a:t>
            </a:r>
            <a:r>
              <a:rPr lang="en-US" altLang="zh-CN" sz="2800" dirty="0" smtClean="0"/>
              <a:t>tubular dysfunction</a:t>
            </a:r>
            <a:r>
              <a:rPr lang="en-US" altLang="zh-CN" sz="2800" dirty="0"/>
              <a:t>, such as pyelonephritis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sz="2800" dirty="0"/>
              <a:t>       </a:t>
            </a:r>
          </a:p>
        </p:txBody>
      </p:sp>
      <p:pic>
        <p:nvPicPr>
          <p:cNvPr id="4" name="صورة 3" descr="glucos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658" y="1916877"/>
            <a:ext cx="6156684" cy="583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Ketones in urine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587625"/>
            <a:ext cx="8540750" cy="4270375"/>
          </a:xfrm>
        </p:spPr>
        <p:txBody>
          <a:bodyPr/>
          <a:lstStyle/>
          <a:p>
            <a:pPr algn="l" rtl="0"/>
            <a:r>
              <a:rPr lang="en-US" altLang="zh-CN" dirty="0"/>
              <a:t>Including three ketone bodies: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altLang="zh-CN" dirty="0" smtClean="0"/>
              <a:t>acetone                         </a:t>
            </a:r>
            <a:r>
              <a:rPr lang="en-US" altLang="zh-CN" dirty="0"/>
              <a:t>2%        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altLang="zh-CN" dirty="0" smtClean="0"/>
              <a:t>acetoacetic </a:t>
            </a:r>
            <a:r>
              <a:rPr lang="en-US" altLang="zh-CN" dirty="0"/>
              <a:t>acid            20%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altLang="zh-CN" dirty="0" smtClean="0"/>
              <a:t>β-hydroxybutyric </a:t>
            </a:r>
            <a:r>
              <a:rPr lang="en-US" altLang="zh-CN" dirty="0"/>
              <a:t>acid  78%</a:t>
            </a:r>
          </a:p>
          <a:p>
            <a:pPr algn="l" rtl="0"/>
            <a:r>
              <a:rPr lang="en-US" altLang="zh-CN" dirty="0"/>
              <a:t>The products of fat </a:t>
            </a:r>
            <a:r>
              <a:rPr lang="en-US" altLang="zh-CN" dirty="0" smtClean="0"/>
              <a:t>catabolism ( breakdown )</a:t>
            </a:r>
            <a:endParaRPr lang="en-US" altLang="zh-CN" dirty="0"/>
          </a:p>
          <a:p>
            <a:pPr algn="l" rtl="0"/>
            <a:r>
              <a:rPr lang="en-US" altLang="zh-CN" dirty="0"/>
              <a:t>Reference value: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dirty="0"/>
              <a:t>                  qualitative method: negative</a:t>
            </a:r>
          </a:p>
          <a:p>
            <a:pPr algn="l" rtl="0"/>
            <a:r>
              <a:rPr lang="en-US" altLang="zh-CN" b="1" dirty="0"/>
              <a:t>Ketonuria</a:t>
            </a:r>
            <a:r>
              <a:rPr lang="en-US" altLang="zh-CN" dirty="0"/>
              <a:t>--- qualitative test is positive</a:t>
            </a:r>
          </a:p>
        </p:txBody>
      </p:sp>
      <p:pic>
        <p:nvPicPr>
          <p:cNvPr id="4" name="صورة 3" descr="keto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367" y="1844824"/>
            <a:ext cx="6587267" cy="51260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Ketones in urine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700808"/>
            <a:ext cx="8229600" cy="4389120"/>
          </a:xfrm>
        </p:spPr>
        <p:txBody>
          <a:bodyPr>
            <a:noAutofit/>
          </a:bodyPr>
          <a:lstStyle/>
          <a:p>
            <a:pPr algn="l" rtl="0"/>
            <a:r>
              <a:rPr lang="en-US" altLang="zh-CN" sz="2100" b="1" dirty="0"/>
              <a:t>Ketonuria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1. diabetic ketonuria </a:t>
            </a:r>
            <a:r>
              <a:rPr lang="en-US" altLang="zh-CN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514350" indent="-514350" algn="l" rtl="0">
              <a:buFont typeface="+mj-lt"/>
              <a:buAutoNum type="romanUcPeriod"/>
            </a:pPr>
            <a:r>
              <a:rPr lang="en-US" altLang="zh-CN" sz="2100" dirty="0" smtClean="0"/>
              <a:t>Poorly </a:t>
            </a:r>
            <a:r>
              <a:rPr lang="en-US" altLang="zh-CN" sz="2100" dirty="0"/>
              <a:t>controlled </a:t>
            </a:r>
            <a:r>
              <a:rPr lang="en-US" altLang="zh-CN" sz="2100" dirty="0" smtClean="0"/>
              <a:t>diabetes</a:t>
            </a:r>
          </a:p>
          <a:p>
            <a:pPr marL="514350" indent="-514350" algn="l" rtl="0">
              <a:buFont typeface="+mj-lt"/>
              <a:buAutoNum type="romanUcPeriod"/>
            </a:pPr>
            <a:r>
              <a:rPr lang="en-US" altLang="zh-CN" sz="2100" dirty="0"/>
              <a:t>Diabetic ketoacidosis (DKA)</a:t>
            </a:r>
          </a:p>
          <a:p>
            <a:pPr algn="l" rtl="0">
              <a:buFont typeface="Wingdings" pitchFamily="2" charset="2"/>
              <a:buNone/>
            </a:pPr>
            <a:r>
              <a:rPr lang="en-US" altLang="zh-CN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nondiabetic ketonuria</a:t>
            </a:r>
            <a:r>
              <a:rPr lang="en-US" altLang="zh-CN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571500" indent="-571500" algn="l" rtl="0">
              <a:buFont typeface="+mj-lt"/>
              <a:buAutoNum type="romanUcPeriod"/>
            </a:pPr>
            <a:r>
              <a:rPr lang="en-US" altLang="zh-CN" sz="2100" dirty="0"/>
              <a:t>Acute or severe illness</a:t>
            </a:r>
          </a:p>
          <a:p>
            <a:pPr marL="571500" indent="-571500" algn="l" rtl="0">
              <a:buFont typeface="+mj-lt"/>
              <a:buAutoNum type="romanUcPeriod"/>
            </a:pPr>
            <a:r>
              <a:rPr lang="en-US" altLang="zh-CN" sz="2100" dirty="0"/>
              <a:t>Burns</a:t>
            </a:r>
          </a:p>
          <a:p>
            <a:pPr marL="571500" indent="-571500" algn="l" rtl="0">
              <a:buFont typeface="+mj-lt"/>
              <a:buAutoNum type="romanUcPeriod"/>
            </a:pPr>
            <a:r>
              <a:rPr lang="en-US" altLang="zh-CN" sz="2100" dirty="0"/>
              <a:t>Fever</a:t>
            </a:r>
          </a:p>
          <a:p>
            <a:pPr marL="571500" indent="-571500" algn="l" rtl="0">
              <a:buFont typeface="+mj-lt"/>
              <a:buAutoNum type="romanUcPeriod"/>
            </a:pPr>
            <a:r>
              <a:rPr lang="en-US" altLang="zh-CN" sz="2100" dirty="0" smtClean="0"/>
              <a:t>Hyperthyroidism</a:t>
            </a:r>
            <a:endParaRPr lang="en-US" altLang="zh-CN" sz="2100" dirty="0"/>
          </a:p>
          <a:p>
            <a:pPr marL="571500" indent="-571500" algn="l" rtl="0">
              <a:buFont typeface="+mj-lt"/>
              <a:buAutoNum type="romanUcPeriod"/>
            </a:pPr>
            <a:r>
              <a:rPr lang="en-US" altLang="zh-CN" sz="2100" dirty="0"/>
              <a:t>Pregnancy </a:t>
            </a:r>
            <a:r>
              <a:rPr lang="en-US" altLang="zh-CN" sz="2100" dirty="0" smtClean="0"/>
              <a:t>&amp; lactation</a:t>
            </a:r>
          </a:p>
          <a:p>
            <a:pPr marL="571500" indent="-571500" algn="l" rtl="0">
              <a:buFont typeface="+mj-lt"/>
              <a:buAutoNum type="romanUcPeriod"/>
            </a:pPr>
            <a:r>
              <a:rPr lang="en-US" altLang="zh-CN" sz="2100" dirty="0"/>
              <a:t>Abnormal food or nutrition intake due to:</a:t>
            </a:r>
          </a:p>
          <a:p>
            <a:pPr marL="0" indent="0" algn="l" rtl="0">
              <a:buNone/>
            </a:pPr>
            <a:r>
              <a:rPr lang="en-US" altLang="zh-CN" sz="2100" dirty="0" smtClean="0"/>
              <a:t>Anorexia, fasting, high protein or low carbohydrate diets, starvation,</a:t>
            </a:r>
          </a:p>
          <a:p>
            <a:pPr marL="0" indent="0" algn="l" rtl="0">
              <a:buNone/>
            </a:pPr>
            <a:r>
              <a:rPr lang="en-US" altLang="zh-CN" sz="2100" dirty="0" smtClean="0"/>
              <a:t>vomiting over a long period of time</a:t>
            </a:r>
          </a:p>
          <a:p>
            <a:pPr marL="0" indent="0" algn="l" rtl="0">
              <a:buNone/>
            </a:pPr>
            <a:endParaRPr lang="en-US" altLang="zh-CN" sz="2100" dirty="0" smtClean="0"/>
          </a:p>
          <a:p>
            <a:pPr algn="l" rtl="0">
              <a:buFont typeface="Wingdings" pitchFamily="2" charset="2"/>
              <a:buNone/>
            </a:pPr>
            <a:r>
              <a:rPr lang="en-US" altLang="zh-CN" sz="2100" dirty="0" smtClean="0"/>
              <a:t>             </a:t>
            </a:r>
            <a:endParaRPr lang="en-US" altLang="zh-CN" sz="21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3-Microscopic examination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Sample preparation</a:t>
            </a:r>
          </a:p>
          <a:p>
            <a:pPr algn="l" rtl="0">
              <a:buNone/>
            </a:pPr>
            <a:r>
              <a:rPr lang="en-US" dirty="0" smtClean="0"/>
              <a:t>1-</a:t>
            </a:r>
            <a:r>
              <a:rPr lang="en-US" b="1" dirty="0" smtClean="0"/>
              <a:t> </a:t>
            </a:r>
            <a:r>
              <a:rPr lang="en-US" dirty="0" smtClean="0"/>
              <a:t>Obtain fresh urine sample</a:t>
            </a:r>
          </a:p>
          <a:p>
            <a:pPr algn="l" rtl="0">
              <a:buNone/>
            </a:pPr>
            <a:r>
              <a:rPr lang="en-US" dirty="0" smtClean="0"/>
              <a:t>2- shake the container to mix the sample</a:t>
            </a:r>
          </a:p>
          <a:p>
            <a:pPr algn="l" rtl="0">
              <a:buNone/>
            </a:pPr>
            <a:r>
              <a:rPr lang="en-US" dirty="0" smtClean="0"/>
              <a:t>3- pipette suitable amount to test tube</a:t>
            </a:r>
          </a:p>
          <a:p>
            <a:pPr algn="l" rtl="0">
              <a:buNone/>
            </a:pPr>
            <a:r>
              <a:rPr lang="en-US" dirty="0" smtClean="0"/>
              <a:t>4- Centrifuge it at 1500 to 3000 rpm for 5 minutes</a:t>
            </a:r>
          </a:p>
          <a:p>
            <a:pPr algn="l" rtl="0">
              <a:buNone/>
            </a:pPr>
            <a:r>
              <a:rPr lang="en-US" dirty="0" smtClean="0"/>
              <a:t>5- Decant supernatant part</a:t>
            </a:r>
          </a:p>
          <a:p>
            <a:pPr algn="l" rtl="0">
              <a:buNone/>
            </a:pPr>
            <a:r>
              <a:rPr lang="en-US" dirty="0" smtClean="0"/>
              <a:t>6- from the sediment Place 1 drop of urine on slide and apply cover slip</a:t>
            </a:r>
          </a:p>
          <a:p>
            <a:pPr algn="l" rtl="0">
              <a:buNone/>
            </a:pPr>
            <a:r>
              <a:rPr lang="en-US" dirty="0" smtClean="0"/>
              <a:t>7- examine it under microscope ( 10x , 40x )</a:t>
            </a:r>
          </a:p>
          <a:p>
            <a:pPr algn="l" rtl="0">
              <a:buNone/>
            </a:pPr>
            <a:endParaRPr lang="x-non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Examination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A- Cells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B-  Bacteria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C- Crystals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D- Casts</a:t>
            </a:r>
            <a:endParaRPr lang="x-non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 Cells :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1- White Blood Cells (pus cell)</a:t>
            </a:r>
          </a:p>
          <a:p>
            <a:pPr algn="l" rtl="0">
              <a:buNone/>
            </a:pPr>
            <a:r>
              <a:rPr lang="en-US" dirty="0" smtClean="0"/>
              <a:t>Normal &lt;2/ HPF in men and &lt;5/ HPF in women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Few : up to 10/ HPF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Moderate : 11-40 / HPF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Many : &gt; 40 / HPF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HPF = high power field</a:t>
            </a:r>
            <a:endParaRPr lang="x-none" dirty="0"/>
          </a:p>
        </p:txBody>
      </p:sp>
      <p:pic>
        <p:nvPicPr>
          <p:cNvPr id="4" name="صورة 3" descr="تنزيل (3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068" y="3645024"/>
            <a:ext cx="4143404" cy="292893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2- Red Blood Cells : </a:t>
            </a:r>
            <a:r>
              <a:rPr lang="en-US" dirty="0" smtClean="0"/>
              <a:t>smaller and more refractile than white cells</a:t>
            </a:r>
          </a:p>
          <a:p>
            <a:pPr algn="l" rtl="0">
              <a:buNone/>
            </a:pPr>
            <a:r>
              <a:rPr lang="en-US" dirty="0" smtClean="0"/>
              <a:t>    Normal &lt;3/ HPF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Dysmorphic RBCs suggest glomerular disease</a:t>
            </a:r>
          </a:p>
          <a:p>
            <a:pPr algn="l" rtl="0">
              <a:buNone/>
            </a:pPr>
            <a:endParaRPr lang="x-none" dirty="0"/>
          </a:p>
        </p:txBody>
      </p:sp>
      <p:pic>
        <p:nvPicPr>
          <p:cNvPr id="9218" name="Picture 2" descr="rbc1320119160282.png (1051×69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759" y="3789040"/>
            <a:ext cx="4560441" cy="300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3- Epithelial cells : 3 types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Transitional epithelial cells are normally present</a:t>
            </a:r>
          </a:p>
          <a:p>
            <a:pPr algn="l" rtl="0">
              <a:buNone/>
            </a:pPr>
            <a:endParaRPr lang="x-none" dirty="0"/>
          </a:p>
        </p:txBody>
      </p:sp>
      <p:pic>
        <p:nvPicPr>
          <p:cNvPr id="5" name="صورة 4" descr="Urothelial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3159460"/>
            <a:ext cx="5220072" cy="2841268"/>
          </a:xfrm>
          <a:prstGeom prst="rect">
            <a:avLst/>
          </a:prstGeom>
        </p:spPr>
      </p:pic>
      <p:pic>
        <p:nvPicPr>
          <p:cNvPr id="6" name="صورة 5" descr="URINE_squamo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64830"/>
            <a:ext cx="3681803" cy="23931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interpreting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621449" y="3429000"/>
            <a:ext cx="38064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solidFill>
                  <a:srgbClr val="FFDB6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urinalysis</a:t>
            </a:r>
            <a:endParaRPr lang="x-none" sz="7200" b="1" cap="none" spc="0" dirty="0">
              <a:ln w="11430"/>
              <a:solidFill>
                <a:srgbClr val="FFDB6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 startAt="2"/>
            </a:pPr>
            <a:r>
              <a:rPr lang="en-US" dirty="0" smtClean="0"/>
              <a:t>Squamous epithelial cells suggest contamination</a:t>
            </a:r>
          </a:p>
          <a:p>
            <a:pPr algn="l" rtl="0">
              <a:buNone/>
            </a:pPr>
            <a:endParaRPr lang="x-none" dirty="0"/>
          </a:p>
        </p:txBody>
      </p:sp>
      <p:pic>
        <p:nvPicPr>
          <p:cNvPr id="4" name="صورة 3" descr="Squamous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714620"/>
            <a:ext cx="7000924" cy="378621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 startAt="3"/>
            </a:pPr>
            <a:r>
              <a:rPr lang="en-US" dirty="0" smtClean="0"/>
              <a:t>Renal tubule epithelial cells suggest renal disease</a:t>
            </a:r>
          </a:p>
          <a:p>
            <a:pPr algn="l" rtl="0">
              <a:buNone/>
            </a:pPr>
            <a:endParaRPr lang="x-none" dirty="0"/>
          </a:p>
        </p:txBody>
      </p:sp>
      <p:pic>
        <p:nvPicPr>
          <p:cNvPr id="4" name="صورة 3" descr="Renal-epithelial-cells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786058"/>
            <a:ext cx="6929486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 Bacteria :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Diagnostic for Urinary Tract Infection</a:t>
            </a:r>
          </a:p>
          <a:p>
            <a:pPr algn="l" rtl="0"/>
            <a:r>
              <a:rPr lang="en-US" dirty="0" smtClean="0"/>
              <a:t>Men: Any bacteria</a:t>
            </a:r>
          </a:p>
          <a:p>
            <a:pPr algn="l" rtl="0"/>
            <a:r>
              <a:rPr lang="en-US" dirty="0" smtClean="0"/>
              <a:t>Women: 5 or more bacteria per HPF</a:t>
            </a:r>
            <a:endParaRPr lang="x-none" dirty="0"/>
          </a:p>
        </p:txBody>
      </p:sp>
      <p:pic>
        <p:nvPicPr>
          <p:cNvPr id="4" name="صورة 3" descr="wbc_bacilli_label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429000"/>
            <a:ext cx="5572164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Crystals</a:t>
            </a:r>
          </a:p>
          <a:p>
            <a:pPr algn="l" rtl="0">
              <a:buNone/>
            </a:pPr>
            <a:r>
              <a:rPr lang="en-US" dirty="0" smtClean="0"/>
              <a:t>1- Calcium oxalate crystals (square envelope shape)</a:t>
            </a:r>
            <a:endParaRPr lang="x-none" dirty="0"/>
          </a:p>
        </p:txBody>
      </p:sp>
      <p:pic>
        <p:nvPicPr>
          <p:cNvPr id="4" name="صورة 3" descr="تنزيل (3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643338" cy="3071834"/>
          </a:xfrm>
          <a:prstGeom prst="rect">
            <a:avLst/>
          </a:prstGeom>
        </p:spPr>
      </p:pic>
      <p:pic>
        <p:nvPicPr>
          <p:cNvPr id="5" name="صورة 4" descr="تنزيل (3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357562"/>
            <a:ext cx="3786214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2- Triple phosphate crystals (coffin lid shape)</a:t>
            </a:r>
          </a:p>
          <a:p>
            <a:pPr algn="l" rtl="0"/>
            <a:r>
              <a:rPr lang="en-US" dirty="0" smtClean="0"/>
              <a:t>Associated with increased Urine pH (alkaline)</a:t>
            </a:r>
          </a:p>
          <a:p>
            <a:pPr algn="l" rtl="0"/>
            <a:r>
              <a:rPr lang="en-US" dirty="0" smtClean="0"/>
              <a:t>Associated with Proteus Urinary Tract Infection</a:t>
            </a:r>
          </a:p>
          <a:p>
            <a:pPr algn="l" rtl="0">
              <a:buNone/>
            </a:pPr>
            <a:endParaRPr lang="x-none" dirty="0"/>
          </a:p>
        </p:txBody>
      </p:sp>
      <p:pic>
        <p:nvPicPr>
          <p:cNvPr id="4" name="صورة 3" descr="تنزيل (3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571876"/>
            <a:ext cx="4000528" cy="3000396"/>
          </a:xfrm>
          <a:prstGeom prst="rect">
            <a:avLst/>
          </a:prstGeom>
        </p:spPr>
      </p:pic>
      <p:pic>
        <p:nvPicPr>
          <p:cNvPr id="5" name="صورة 4" descr="تنزيل (3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571876"/>
            <a:ext cx="3714776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3- Uric Acid crystals (diamond shape)</a:t>
            </a:r>
            <a:endParaRPr lang="x-none" dirty="0"/>
          </a:p>
        </p:txBody>
      </p:sp>
      <p:pic>
        <p:nvPicPr>
          <p:cNvPr id="4" name="صورة 3" descr="urate 2(uric acid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571744"/>
            <a:ext cx="3714776" cy="3500462"/>
          </a:xfrm>
          <a:prstGeom prst="rect">
            <a:avLst/>
          </a:prstGeom>
        </p:spPr>
      </p:pic>
      <p:pic>
        <p:nvPicPr>
          <p:cNvPr id="8" name="صورة 7" descr="uric.aci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643182"/>
            <a:ext cx="4071966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D- Casts</a:t>
            </a:r>
          </a:p>
          <a:p>
            <a:pPr algn="l" rtl="0">
              <a:buNone/>
            </a:pPr>
            <a:r>
              <a:rPr lang="en-US" dirty="0" smtClean="0"/>
              <a:t>1- Epithelial cell casts of renal tubule</a:t>
            </a:r>
            <a:endParaRPr lang="x-none" dirty="0"/>
          </a:p>
        </p:txBody>
      </p:sp>
      <p:pic>
        <p:nvPicPr>
          <p:cNvPr id="6" name="صورة 5" descr="images (7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2976542"/>
            <a:ext cx="4572032" cy="3881458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2- Red Blood Cell casts</a:t>
            </a:r>
            <a:endParaRPr lang="x-none" dirty="0"/>
          </a:p>
        </p:txBody>
      </p:sp>
      <p:pic>
        <p:nvPicPr>
          <p:cNvPr id="5" name="صورة 4" descr="RBC_cast_arr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500306"/>
            <a:ext cx="5357850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3- White Blood Cell casts</a:t>
            </a:r>
            <a:endParaRPr lang="x-none" dirty="0"/>
          </a:p>
        </p:txBody>
      </p:sp>
      <p:pic>
        <p:nvPicPr>
          <p:cNvPr id="4" name="صورة 3" descr="URIN0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143248"/>
            <a:ext cx="4572032" cy="3489344"/>
          </a:xfrm>
          <a:prstGeom prst="rect">
            <a:avLst/>
          </a:prstGeom>
        </p:spPr>
      </p:pic>
      <p:pic>
        <p:nvPicPr>
          <p:cNvPr id="5" name="صورة 4" descr="mclwbcca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571744"/>
            <a:ext cx="4086244" cy="306211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4- Hyaline or mucoprotein casts</a:t>
            </a:r>
            <a:endParaRPr lang="x-none" dirty="0"/>
          </a:p>
        </p:txBody>
      </p:sp>
      <p:pic>
        <p:nvPicPr>
          <p:cNvPr id="4" name="صورة 3" descr="images (7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017" y="2571744"/>
            <a:ext cx="4071966" cy="39052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785794"/>
            <a:ext cx="7143800" cy="5500726"/>
          </a:xfrm>
          <a:prstGeom prst="rect">
            <a:avLst/>
          </a:prstGeom>
        </p:spPr>
      </p:pic>
      <p:sp>
        <p:nvSpPr>
          <p:cNvPr id="10" name="شكل بيضاوي 9"/>
          <p:cNvSpPr/>
          <p:nvPr/>
        </p:nvSpPr>
        <p:spPr>
          <a:xfrm>
            <a:off x="1214414" y="3857628"/>
            <a:ext cx="114300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1" name="شكل بيضاوي 10"/>
          <p:cNvSpPr/>
          <p:nvPr/>
        </p:nvSpPr>
        <p:spPr>
          <a:xfrm>
            <a:off x="1214414" y="4286256"/>
            <a:ext cx="1143008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2" name="شكل بيضاوي 11"/>
          <p:cNvSpPr/>
          <p:nvPr/>
        </p:nvSpPr>
        <p:spPr>
          <a:xfrm>
            <a:off x="1214414" y="4929198"/>
            <a:ext cx="121444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2428860" y="3857628"/>
            <a:ext cx="5786478" cy="35719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2428860" y="4286256"/>
            <a:ext cx="5786478" cy="35719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2357422" y="4786322"/>
            <a:ext cx="5715040" cy="71438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6" name="مثلث متساوي الساقين 15"/>
          <p:cNvSpPr/>
          <p:nvPr/>
        </p:nvSpPr>
        <p:spPr>
          <a:xfrm>
            <a:off x="611560" y="3791890"/>
            <a:ext cx="457200" cy="4572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x-none" dirty="0">
              <a:solidFill>
                <a:schemeClr val="tx1"/>
              </a:solidFill>
            </a:endParaRPr>
          </a:p>
        </p:txBody>
      </p:sp>
      <p:sp>
        <p:nvSpPr>
          <p:cNvPr id="17" name="مثلث متساوي الساقين 16"/>
          <p:cNvSpPr/>
          <p:nvPr/>
        </p:nvSpPr>
        <p:spPr>
          <a:xfrm>
            <a:off x="683568" y="4339952"/>
            <a:ext cx="459978" cy="4572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endParaRPr lang="x-none" dirty="0">
              <a:solidFill>
                <a:schemeClr val="tx1"/>
              </a:solidFill>
            </a:endParaRPr>
          </a:p>
        </p:txBody>
      </p:sp>
      <p:sp>
        <p:nvSpPr>
          <p:cNvPr id="18" name="مثلث متساوي الساقين 17"/>
          <p:cNvSpPr/>
          <p:nvPr/>
        </p:nvSpPr>
        <p:spPr>
          <a:xfrm>
            <a:off x="802432" y="4944018"/>
            <a:ext cx="457200" cy="4572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  <a:endParaRPr lang="x-non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5- Granular casts</a:t>
            </a:r>
            <a:endParaRPr lang="x-none" dirty="0"/>
          </a:p>
        </p:txBody>
      </p:sp>
      <p:pic>
        <p:nvPicPr>
          <p:cNvPr id="4" name="صورة 3" descr="0Wc_2yP8Wft_XkP7_t49hw_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389" y="2500306"/>
            <a:ext cx="4929222" cy="400052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6- Waxy casts</a:t>
            </a:r>
            <a:endParaRPr lang="x-none" dirty="0"/>
          </a:p>
        </p:txBody>
      </p:sp>
      <p:pic>
        <p:nvPicPr>
          <p:cNvPr id="4" name="صورة 3" descr="images (7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420888"/>
            <a:ext cx="5000660" cy="4362472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7- Fatty casts</a:t>
            </a:r>
            <a:endParaRPr lang="x-none" dirty="0"/>
          </a:p>
        </p:txBody>
      </p:sp>
      <p:pic>
        <p:nvPicPr>
          <p:cNvPr id="4" name="صورة 3" descr="تنزيل (3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543175"/>
            <a:ext cx="5143536" cy="36004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4008" y="6237312"/>
            <a:ext cx="249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/>
              <a:t>Oval fat bodies ( OFB 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508104" y="5085184"/>
            <a:ext cx="864096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67545" y="2505671"/>
            <a:ext cx="8208911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All the success &amp; prosperity</a:t>
            </a:r>
          </a:p>
          <a:p>
            <a:pPr algn="ctr"/>
            <a:r>
              <a:rPr lang="ar-SA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كل النجــــاح و التـــوفـــيـــق</a:t>
            </a:r>
            <a:endParaRPr lang="x-none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Physical examination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zh-CN" dirty="0" smtClean="0"/>
              <a:t>Color</a:t>
            </a:r>
          </a:p>
          <a:p>
            <a:pPr algn="l" rtl="0"/>
            <a:r>
              <a:rPr lang="en-US" altLang="zh-CN" dirty="0" smtClean="0"/>
              <a:t>Appearance</a:t>
            </a:r>
            <a:endParaRPr lang="en-US" altLang="zh-CN" dirty="0"/>
          </a:p>
          <a:p>
            <a:pPr algn="l" rtl="0"/>
            <a:r>
              <a:rPr lang="en-US" altLang="zh-CN" dirty="0" smtClean="0"/>
              <a:t>Volume</a:t>
            </a:r>
            <a:endParaRPr lang="en-US" altLang="zh-CN" dirty="0"/>
          </a:p>
          <a:p>
            <a:pPr algn="l" rtl="0"/>
            <a:r>
              <a:rPr lang="en-US" altLang="zh-CN" dirty="0"/>
              <a:t>Specific gravity (SG)</a:t>
            </a:r>
          </a:p>
          <a:p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 COLOR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894929"/>
            <a:ext cx="8540750" cy="427037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zh-CN" sz="2800" dirty="0"/>
              <a:t>Including color and clarity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Normal urine color ranges from pale yellow to deep </a:t>
            </a:r>
            <a:r>
              <a:rPr lang="en-US" sz="2800" dirty="0" smtClean="0"/>
              <a:t>amber</a:t>
            </a:r>
            <a:endParaRPr lang="en-US" altLang="zh-CN" sz="2800" dirty="0"/>
          </a:p>
        </p:txBody>
      </p:sp>
      <p:pic>
        <p:nvPicPr>
          <p:cNvPr id="1028" name="Picture 4" descr="https://31.media.tumblr.com/d7dcd8381059d140360ecdbaa71815f1/tumblr_inline_n0cth5tGAn1r801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55" y="3429000"/>
            <a:ext cx="5378490" cy="3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gamas.com/resources/1/downloads/urine/urine_colour_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99" y="1484784"/>
            <a:ext cx="6768802" cy="533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 COLOR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9647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ABNORMAL COLOR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b="1" dirty="0" smtClean="0"/>
              <a:t>Abnormal color</a:t>
            </a:r>
            <a:r>
              <a:rPr lang="en-US" altLang="zh-CN" sz="2400" dirty="0" smtClean="0"/>
              <a:t> :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dirty="0" smtClean="0"/>
              <a:t>           some drugs and urinary tract infection cause color changes 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dirty="0" smtClean="0"/>
              <a:t>     </a:t>
            </a:r>
            <a:r>
              <a:rPr lang="en-US" altLang="zh-CN" sz="2400" dirty="0" smtClean="0">
                <a:solidFill>
                  <a:srgbClr val="FF0000"/>
                </a:solidFill>
              </a:rPr>
              <a:t>1.</a:t>
            </a:r>
            <a:r>
              <a:rPr lang="en-US" altLang="zh-CN" sz="2400" dirty="0" smtClean="0"/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reddish urine</a:t>
            </a:r>
            <a:r>
              <a:rPr lang="en-US" altLang="zh-CN" sz="2400" dirty="0" smtClean="0"/>
              <a:t>:  hematuria, hemoglobinuria                                       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dirty="0" smtClean="0"/>
              <a:t>    2.</a:t>
            </a:r>
            <a:r>
              <a:rPr lang="en-US" altLang="zh-CN" sz="2400" dirty="0" smtClean="0">
                <a:solidFill>
                  <a:srgbClr val="FF6600"/>
                </a:solidFill>
              </a:rPr>
              <a:t> </a:t>
            </a:r>
            <a:r>
              <a:rPr lang="en-US" altLang="zh-CN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yellow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zh-CN" sz="24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brown</a:t>
            </a:r>
            <a:r>
              <a:rPr lang="en-US" altLang="zh-CN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n-US" altLang="zh-CN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zh-CN" sz="24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brown</a:t>
            </a:r>
            <a:r>
              <a:rPr lang="en-US" altLang="zh-CN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</a:t>
            </a:r>
            <a:r>
              <a:rPr lang="en-US" altLang="zh-CN" sz="2400" dirty="0" smtClean="0"/>
              <a:t>: bilirubin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dirty="0" smtClean="0"/>
              <a:t>                            cause : obstructive jaundice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dirty="0" smtClean="0"/>
              <a:t>    </a:t>
            </a:r>
            <a:r>
              <a:rPr lang="en-US" altLang="zh-CN" sz="2400" b="1" dirty="0" smtClean="0">
                <a:solidFill>
                  <a:schemeClr val="accent5">
                    <a:lumMod val="50000"/>
                  </a:schemeClr>
                </a:solidFill>
              </a:rPr>
              <a:t>3- </a:t>
            </a:r>
            <a:r>
              <a:rPr lang="en-US" altLang="zh-CN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greenish urine </a:t>
            </a:r>
            <a:r>
              <a:rPr lang="en-US" altLang="zh-CN" sz="2400" dirty="0" smtClean="0"/>
              <a:t>: infection </a:t>
            </a:r>
          </a:p>
          <a:p>
            <a:pPr algn="l" rtl="0"/>
            <a:r>
              <a:rPr lang="en-US" dirty="0" smtClean="0"/>
              <a:t>Other abnormal colors : 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b="1" dirty="0" smtClean="0">
                <a:solidFill>
                  <a:srgbClr val="EE95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orange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purple</a:t>
            </a:r>
            <a:endParaRPr lang="x-none" b="1" dirty="0">
              <a:solidFill>
                <a:srgbClr val="EE95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pi.ning.com/files/mHa4EBEHQd54PD5aUkJbZsyED4WBj2hVURw5otNDDsUqAYNAX6SEim6eZgldtwQRWX*DssiTCQ6HRm2I8Ooa6E1-1xCXKvuC/diseases_Urinecolor430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645" y="588685"/>
            <a:ext cx="6390710" cy="56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651</TotalTime>
  <Words>1018</Words>
  <Application>Microsoft Office PowerPoint</Application>
  <PresentationFormat>On-screen Show (4:3)</PresentationFormat>
  <Paragraphs>248</Paragraphs>
  <Slides>43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تدفق</vt:lpstr>
      <vt:lpstr>سمة Office</vt:lpstr>
      <vt:lpstr>LAB 304   Lecture \ 9</vt:lpstr>
      <vt:lpstr>Learning objectives</vt:lpstr>
      <vt:lpstr>Results interpreting</vt:lpstr>
      <vt:lpstr>PowerPoint Presentation</vt:lpstr>
      <vt:lpstr>1- Physical examination</vt:lpstr>
      <vt:lpstr>NORMAL COLOR</vt:lpstr>
      <vt:lpstr>PowerPoint Presentation</vt:lpstr>
      <vt:lpstr>ABNORMAL COLOR</vt:lpstr>
      <vt:lpstr>PowerPoint Presentation</vt:lpstr>
      <vt:lpstr>PowerPoint Presentation</vt:lpstr>
      <vt:lpstr>Appearance </vt:lpstr>
      <vt:lpstr>Urine volume</vt:lpstr>
      <vt:lpstr>Urine volume</vt:lpstr>
      <vt:lpstr>Specific gravity (SG)</vt:lpstr>
      <vt:lpstr>2-Chemical examination</vt:lpstr>
      <vt:lpstr>PowerPoint Presentation</vt:lpstr>
      <vt:lpstr>PowerPoint Presentation</vt:lpstr>
      <vt:lpstr>Urine PH</vt:lpstr>
      <vt:lpstr>Protein in urine</vt:lpstr>
      <vt:lpstr>Protein in urine</vt:lpstr>
      <vt:lpstr>Protein in urine</vt:lpstr>
      <vt:lpstr>Glucose in urine</vt:lpstr>
      <vt:lpstr>Ketones in urine</vt:lpstr>
      <vt:lpstr>Ketones in urine</vt:lpstr>
      <vt:lpstr>3-Microscopic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Microscopic examination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 301</dc:title>
  <dc:creator>usera</dc:creator>
  <cp:lastModifiedBy>Eltayeb Bala</cp:lastModifiedBy>
  <cp:revision>51</cp:revision>
  <dcterms:created xsi:type="dcterms:W3CDTF">2012-02-13T12:21:04Z</dcterms:created>
  <dcterms:modified xsi:type="dcterms:W3CDTF">2014-10-13T05:32:07Z</dcterms:modified>
</cp:coreProperties>
</file>